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63" r:id="rId2"/>
    <p:sldId id="272" r:id="rId3"/>
    <p:sldId id="265" r:id="rId4"/>
    <p:sldId id="256" r:id="rId5"/>
    <p:sldId id="268" r:id="rId6"/>
    <p:sldId id="267" r:id="rId7"/>
    <p:sldId id="269" r:id="rId8"/>
    <p:sldId id="27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73BA"/>
    <a:srgbClr val="FF8000"/>
    <a:srgbClr val="0E0EFF"/>
    <a:srgbClr val="FF12FF"/>
    <a:srgbClr val="FF9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94AE1-1D73-4E8D-AE69-6CE1D183ED1A}" type="datetimeFigureOut">
              <a:rPr lang="en-US" smtClean="0"/>
              <a:t>4/14/2019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E67882-B7BA-422F-B4DB-A0A91951664C}" type="slidenum">
              <a:rPr lang="en-US" smtClean="0"/>
              <a:t>‹#›</a:t>
            </a:fld>
            <a:endParaRPr lang="en-US"/>
          </a:p>
        </p:txBody>
      </p:sp>
    </p:spTree>
    <p:extLst>
      <p:ext uri="{BB962C8B-B14F-4D97-AF65-F5344CB8AC3E}">
        <p14:creationId xmlns:p14="http://schemas.microsoft.com/office/powerpoint/2010/main" val="4065273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E67882-B7BA-422F-B4DB-A0A91951664C}" type="slidenum">
              <a:rPr lang="en-US" smtClean="0"/>
              <a:t>3</a:t>
            </a:fld>
            <a:endParaRPr lang="en-US"/>
          </a:p>
        </p:txBody>
      </p:sp>
    </p:spTree>
    <p:extLst>
      <p:ext uri="{BB962C8B-B14F-4D97-AF65-F5344CB8AC3E}">
        <p14:creationId xmlns:p14="http://schemas.microsoft.com/office/powerpoint/2010/main" val="2279211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E67882-B7BA-422F-B4DB-A0A91951664C}" type="slidenum">
              <a:rPr lang="en-US" smtClean="0"/>
              <a:t>5</a:t>
            </a:fld>
            <a:endParaRPr lang="en-US"/>
          </a:p>
        </p:txBody>
      </p:sp>
    </p:spTree>
    <p:extLst>
      <p:ext uri="{BB962C8B-B14F-4D97-AF65-F5344CB8AC3E}">
        <p14:creationId xmlns:p14="http://schemas.microsoft.com/office/powerpoint/2010/main" val="2541901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2696D4E-55F9-4417-9B45-907E069AEEED}" type="datetimeFigureOut">
              <a:rPr lang="en-US" smtClean="0"/>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B756E-3EB4-4523-B68F-4B7AC0181A14}" type="slidenum">
              <a:rPr lang="en-US" smtClean="0"/>
              <a:t>‹#›</a:t>
            </a:fld>
            <a:endParaRPr lang="en-US"/>
          </a:p>
        </p:txBody>
      </p:sp>
    </p:spTree>
    <p:extLst>
      <p:ext uri="{BB962C8B-B14F-4D97-AF65-F5344CB8AC3E}">
        <p14:creationId xmlns:p14="http://schemas.microsoft.com/office/powerpoint/2010/main" val="3560046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696D4E-55F9-4417-9B45-907E069AEEED}" type="datetimeFigureOut">
              <a:rPr lang="en-US" smtClean="0"/>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B756E-3EB4-4523-B68F-4B7AC0181A14}" type="slidenum">
              <a:rPr lang="en-US" smtClean="0"/>
              <a:t>‹#›</a:t>
            </a:fld>
            <a:endParaRPr lang="en-US"/>
          </a:p>
        </p:txBody>
      </p:sp>
    </p:spTree>
    <p:extLst>
      <p:ext uri="{BB962C8B-B14F-4D97-AF65-F5344CB8AC3E}">
        <p14:creationId xmlns:p14="http://schemas.microsoft.com/office/powerpoint/2010/main" val="1033751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696D4E-55F9-4417-9B45-907E069AEEED}" type="datetimeFigureOut">
              <a:rPr lang="en-US" smtClean="0"/>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B756E-3EB4-4523-B68F-4B7AC0181A14}" type="slidenum">
              <a:rPr lang="en-US" smtClean="0"/>
              <a:t>‹#›</a:t>
            </a:fld>
            <a:endParaRPr lang="en-US"/>
          </a:p>
        </p:txBody>
      </p:sp>
    </p:spTree>
    <p:extLst>
      <p:ext uri="{BB962C8B-B14F-4D97-AF65-F5344CB8AC3E}">
        <p14:creationId xmlns:p14="http://schemas.microsoft.com/office/powerpoint/2010/main" val="1317961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696D4E-55F9-4417-9B45-907E069AEEED}" type="datetimeFigureOut">
              <a:rPr lang="en-US" smtClean="0"/>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B756E-3EB4-4523-B68F-4B7AC0181A14}" type="slidenum">
              <a:rPr lang="en-US" smtClean="0"/>
              <a:t>‹#›</a:t>
            </a:fld>
            <a:endParaRPr lang="en-US"/>
          </a:p>
        </p:txBody>
      </p:sp>
    </p:spTree>
    <p:extLst>
      <p:ext uri="{BB962C8B-B14F-4D97-AF65-F5344CB8AC3E}">
        <p14:creationId xmlns:p14="http://schemas.microsoft.com/office/powerpoint/2010/main" val="3330967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696D4E-55F9-4417-9B45-907E069AEEED}" type="datetimeFigureOut">
              <a:rPr lang="en-US" smtClean="0"/>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B756E-3EB4-4523-B68F-4B7AC0181A14}" type="slidenum">
              <a:rPr lang="en-US" smtClean="0"/>
              <a:t>‹#›</a:t>
            </a:fld>
            <a:endParaRPr lang="en-US"/>
          </a:p>
        </p:txBody>
      </p:sp>
    </p:spTree>
    <p:extLst>
      <p:ext uri="{BB962C8B-B14F-4D97-AF65-F5344CB8AC3E}">
        <p14:creationId xmlns:p14="http://schemas.microsoft.com/office/powerpoint/2010/main" val="701072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696D4E-55F9-4417-9B45-907E069AEEED}" type="datetimeFigureOut">
              <a:rPr lang="en-US" smtClean="0"/>
              <a:t>4/14/2019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B756E-3EB4-4523-B68F-4B7AC0181A14}" type="slidenum">
              <a:rPr lang="en-US" smtClean="0"/>
              <a:t>‹#›</a:t>
            </a:fld>
            <a:endParaRPr lang="en-US"/>
          </a:p>
        </p:txBody>
      </p:sp>
    </p:spTree>
    <p:extLst>
      <p:ext uri="{BB962C8B-B14F-4D97-AF65-F5344CB8AC3E}">
        <p14:creationId xmlns:p14="http://schemas.microsoft.com/office/powerpoint/2010/main" val="514082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2696D4E-55F9-4417-9B45-907E069AEEED}" type="datetimeFigureOut">
              <a:rPr lang="en-US" smtClean="0"/>
              <a:t>4/14/2019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6B756E-3EB4-4523-B68F-4B7AC0181A14}" type="slidenum">
              <a:rPr lang="en-US" smtClean="0"/>
              <a:t>‹#›</a:t>
            </a:fld>
            <a:endParaRPr lang="en-US"/>
          </a:p>
        </p:txBody>
      </p:sp>
    </p:spTree>
    <p:extLst>
      <p:ext uri="{BB962C8B-B14F-4D97-AF65-F5344CB8AC3E}">
        <p14:creationId xmlns:p14="http://schemas.microsoft.com/office/powerpoint/2010/main" val="3535299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2696D4E-55F9-4417-9B45-907E069AEEED}" type="datetimeFigureOut">
              <a:rPr lang="en-US" smtClean="0"/>
              <a:t>4/14/2019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6B756E-3EB4-4523-B68F-4B7AC0181A14}" type="slidenum">
              <a:rPr lang="en-US" smtClean="0"/>
              <a:t>‹#›</a:t>
            </a:fld>
            <a:endParaRPr lang="en-US"/>
          </a:p>
        </p:txBody>
      </p:sp>
    </p:spTree>
    <p:extLst>
      <p:ext uri="{BB962C8B-B14F-4D97-AF65-F5344CB8AC3E}">
        <p14:creationId xmlns:p14="http://schemas.microsoft.com/office/powerpoint/2010/main" val="1128486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696D4E-55F9-4417-9B45-907E069AEEED}" type="datetimeFigureOut">
              <a:rPr lang="en-US" smtClean="0"/>
              <a:t>4/14/2019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6B756E-3EB4-4523-B68F-4B7AC0181A14}" type="slidenum">
              <a:rPr lang="en-US" smtClean="0"/>
              <a:t>‹#›</a:t>
            </a:fld>
            <a:endParaRPr lang="en-US"/>
          </a:p>
        </p:txBody>
      </p:sp>
    </p:spTree>
    <p:extLst>
      <p:ext uri="{BB962C8B-B14F-4D97-AF65-F5344CB8AC3E}">
        <p14:creationId xmlns:p14="http://schemas.microsoft.com/office/powerpoint/2010/main" val="1921225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2696D4E-55F9-4417-9B45-907E069AEEED}" type="datetimeFigureOut">
              <a:rPr lang="en-US" smtClean="0"/>
              <a:t>4/14/2019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B756E-3EB4-4523-B68F-4B7AC0181A14}" type="slidenum">
              <a:rPr lang="en-US" smtClean="0"/>
              <a:t>‹#›</a:t>
            </a:fld>
            <a:endParaRPr lang="en-US"/>
          </a:p>
        </p:txBody>
      </p:sp>
    </p:spTree>
    <p:extLst>
      <p:ext uri="{BB962C8B-B14F-4D97-AF65-F5344CB8AC3E}">
        <p14:creationId xmlns:p14="http://schemas.microsoft.com/office/powerpoint/2010/main" val="652929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2696D4E-55F9-4417-9B45-907E069AEEED}" type="datetimeFigureOut">
              <a:rPr lang="en-US" smtClean="0"/>
              <a:t>4/14/2019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B756E-3EB4-4523-B68F-4B7AC0181A14}" type="slidenum">
              <a:rPr lang="en-US" smtClean="0"/>
              <a:t>‹#›</a:t>
            </a:fld>
            <a:endParaRPr lang="en-US"/>
          </a:p>
        </p:txBody>
      </p:sp>
    </p:spTree>
    <p:extLst>
      <p:ext uri="{BB962C8B-B14F-4D97-AF65-F5344CB8AC3E}">
        <p14:creationId xmlns:p14="http://schemas.microsoft.com/office/powerpoint/2010/main" val="1046893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696D4E-55F9-4417-9B45-907E069AEEED}" type="datetimeFigureOut">
              <a:rPr lang="en-US" smtClean="0"/>
              <a:t>4/14/2019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6B756E-3EB4-4523-B68F-4B7AC0181A14}" type="slidenum">
              <a:rPr lang="en-US" smtClean="0"/>
              <a:t>‹#›</a:t>
            </a:fld>
            <a:endParaRPr lang="en-US"/>
          </a:p>
        </p:txBody>
      </p:sp>
    </p:spTree>
    <p:extLst>
      <p:ext uri="{BB962C8B-B14F-4D97-AF65-F5344CB8AC3E}">
        <p14:creationId xmlns:p14="http://schemas.microsoft.com/office/powerpoint/2010/main" val="3252824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842" y="3054217"/>
            <a:ext cx="5123642" cy="3258014"/>
          </a:xfrm>
          <a:prstGeom prst="rect">
            <a:avLst/>
          </a:prstGeom>
        </p:spPr>
      </p:pic>
      <p:sp>
        <p:nvSpPr>
          <p:cNvPr id="3" name="Rectangle 2"/>
          <p:cNvSpPr/>
          <p:nvPr/>
        </p:nvSpPr>
        <p:spPr>
          <a:xfrm>
            <a:off x="554930" y="797325"/>
            <a:ext cx="11078270" cy="584775"/>
          </a:xfrm>
          <a:prstGeom prst="rect">
            <a:avLst/>
          </a:prstGeom>
        </p:spPr>
        <p:txBody>
          <a:bodyPr wrap="square">
            <a:spAutoFit/>
          </a:bodyPr>
          <a:lstStyle/>
          <a:p>
            <a:pPr algn="ctr"/>
            <a:r>
              <a:rPr lang="en-US" sz="3200" b="1" dirty="0"/>
              <a:t>LOGAN: </a:t>
            </a:r>
            <a:r>
              <a:rPr lang="en-US" sz="3200" dirty="0"/>
              <a:t>Unpaired Shape Transform in Latent </a:t>
            </a:r>
            <a:r>
              <a:rPr lang="en-US" altLang="zh-CN" sz="3200" dirty="0" err="1"/>
              <a:t>O</a:t>
            </a:r>
            <a:r>
              <a:rPr lang="en-US" sz="3200" dirty="0" err="1"/>
              <a:t>vercomplete</a:t>
            </a:r>
            <a:r>
              <a:rPr lang="en-US" sz="3200" dirty="0"/>
              <a:t> Space</a:t>
            </a:r>
          </a:p>
        </p:txBody>
      </p:sp>
      <p:pic>
        <p:nvPicPr>
          <p:cNvPr id="8" name="Picture 7"/>
          <p:cNvPicPr>
            <a:picLocks noChangeAspect="1"/>
          </p:cNvPicPr>
          <p:nvPr/>
        </p:nvPicPr>
        <p:blipFill>
          <a:blip r:embed="rId3"/>
          <a:stretch>
            <a:fillRect/>
          </a:stretch>
        </p:blipFill>
        <p:spPr>
          <a:xfrm>
            <a:off x="1864965" y="1509100"/>
            <a:ext cx="7712769" cy="985188"/>
          </a:xfrm>
          <a:prstGeom prst="rect">
            <a:avLst/>
          </a:prstGeom>
        </p:spPr>
      </p:pic>
      <p:sp>
        <p:nvSpPr>
          <p:cNvPr id="6" name="Rounded Rectangle 5"/>
          <p:cNvSpPr/>
          <p:nvPr/>
        </p:nvSpPr>
        <p:spPr>
          <a:xfrm>
            <a:off x="6451599" y="3706585"/>
            <a:ext cx="5181601" cy="225822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dirty="0"/>
              <a:t>Our deep neural network, LOGAN, learns shape transforms from unpaired domains. </a:t>
            </a:r>
          </a:p>
          <a:p>
            <a:endParaRPr lang="en-US" dirty="0"/>
          </a:p>
          <a:p>
            <a:r>
              <a:rPr lang="en-US" dirty="0"/>
              <a:t>The same network can transform from skeletons to shapes, from cross-sectional profiles to surfaces, between chairs and tables; it can also add/remove parts, such as the armrests of a chair.</a:t>
            </a:r>
          </a:p>
        </p:txBody>
      </p:sp>
    </p:spTree>
    <p:extLst>
      <p:ext uri="{BB962C8B-B14F-4D97-AF65-F5344CB8AC3E}">
        <p14:creationId xmlns:p14="http://schemas.microsoft.com/office/powerpoint/2010/main" val="3785891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9830" y="543325"/>
            <a:ext cx="11802170" cy="584775"/>
          </a:xfrm>
          <a:prstGeom prst="rect">
            <a:avLst/>
          </a:prstGeom>
        </p:spPr>
        <p:txBody>
          <a:bodyPr wrap="square">
            <a:spAutoFit/>
          </a:bodyPr>
          <a:lstStyle/>
          <a:p>
            <a:endParaRPr lang="en-US" sz="3200" dirty="0">
              <a:solidFill>
                <a:srgbClr val="000000"/>
              </a:solidFill>
            </a:endParaRPr>
          </a:p>
        </p:txBody>
      </p:sp>
      <p:pic>
        <p:nvPicPr>
          <p:cNvPr id="6" name="Picture 5" descr="Image result for chairs">
            <a:extLst>
              <a:ext uri="{FF2B5EF4-FFF2-40B4-BE49-F238E27FC236}">
                <a16:creationId xmlns:a16="http://schemas.microsoft.com/office/drawing/2014/main" id="{76AE2F04-E4FA-4F1D-92FB-5CA23E6E86B7}"/>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71917" y="3404525"/>
            <a:ext cx="1594178" cy="15941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chairs">
            <a:extLst>
              <a:ext uri="{FF2B5EF4-FFF2-40B4-BE49-F238E27FC236}">
                <a16:creationId xmlns:a16="http://schemas.microsoft.com/office/drawing/2014/main" id="{4D076ED2-4BA6-4721-85B9-75DF9660C21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974414" y="4987764"/>
            <a:ext cx="1179803" cy="11798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C3C2F9A-7613-4354-A204-144ED8BD89E3}"/>
              </a:ext>
            </a:extLst>
          </p:cNvPr>
          <p:cNvPicPr>
            <a:picLocks noChangeAspect="1"/>
          </p:cNvPicPr>
          <p:nvPr/>
        </p:nvPicPr>
        <p:blipFill>
          <a:blip r:embed="rId4"/>
          <a:stretch>
            <a:fillRect/>
          </a:stretch>
        </p:blipFill>
        <p:spPr>
          <a:xfrm>
            <a:off x="1974414" y="2309864"/>
            <a:ext cx="1453883" cy="1453883"/>
          </a:xfrm>
          <a:prstGeom prst="rect">
            <a:avLst/>
          </a:prstGeom>
        </p:spPr>
      </p:pic>
      <p:pic>
        <p:nvPicPr>
          <p:cNvPr id="9" name="Picture 8" descr="Image result for chairs">
            <a:extLst>
              <a:ext uri="{FF2B5EF4-FFF2-40B4-BE49-F238E27FC236}">
                <a16:creationId xmlns:a16="http://schemas.microsoft.com/office/drawing/2014/main" id="{C5119ECF-C8A3-4D10-BA24-79F050F107DE}"/>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548094" y="2955775"/>
            <a:ext cx="982852" cy="13509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370309B-2F12-432E-AA4B-D2192C5A75A9}"/>
              </a:ext>
            </a:extLst>
          </p:cNvPr>
          <p:cNvPicPr>
            <a:picLocks noChangeAspect="1"/>
          </p:cNvPicPr>
          <p:nvPr/>
        </p:nvPicPr>
        <p:blipFill>
          <a:blip r:embed="rId6"/>
          <a:stretch>
            <a:fillRect/>
          </a:stretch>
        </p:blipFill>
        <p:spPr>
          <a:xfrm>
            <a:off x="3259235" y="4423672"/>
            <a:ext cx="1260572" cy="1423226"/>
          </a:xfrm>
          <a:prstGeom prst="rect">
            <a:avLst/>
          </a:prstGeom>
        </p:spPr>
      </p:pic>
      <p:pic>
        <p:nvPicPr>
          <p:cNvPr id="11" name="Picture 10" descr="Image result for table">
            <a:extLst>
              <a:ext uri="{FF2B5EF4-FFF2-40B4-BE49-F238E27FC236}">
                <a16:creationId xmlns:a16="http://schemas.microsoft.com/office/drawing/2014/main" id="{B0029E8F-87B7-42D1-948D-6531DA039004}"/>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6687374" y="3995113"/>
            <a:ext cx="1305512" cy="10974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table">
            <a:extLst>
              <a:ext uri="{FF2B5EF4-FFF2-40B4-BE49-F238E27FC236}">
                <a16:creationId xmlns:a16="http://schemas.microsoft.com/office/drawing/2014/main" id="{49F7B160-97A9-4765-8DDD-B2C63EEB555B}"/>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7025540" y="2547868"/>
            <a:ext cx="1788041" cy="1192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table">
            <a:extLst>
              <a:ext uri="{FF2B5EF4-FFF2-40B4-BE49-F238E27FC236}">
                <a16:creationId xmlns:a16="http://schemas.microsoft.com/office/drawing/2014/main" id="{98F52D48-CE91-4A09-8DD1-83C40A1CBC7B}"/>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9084707" y="3744271"/>
            <a:ext cx="1773078" cy="17730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7868E8B-72FA-42DA-8358-6B477369D765}"/>
              </a:ext>
            </a:extLst>
          </p:cNvPr>
          <p:cNvPicPr>
            <a:picLocks noChangeAspect="1"/>
          </p:cNvPicPr>
          <p:nvPr/>
        </p:nvPicPr>
        <p:blipFill>
          <a:blip r:embed="rId10"/>
          <a:stretch>
            <a:fillRect/>
          </a:stretch>
        </p:blipFill>
        <p:spPr>
          <a:xfrm>
            <a:off x="9128249" y="2949662"/>
            <a:ext cx="1250896" cy="1097453"/>
          </a:xfrm>
          <a:prstGeom prst="rect">
            <a:avLst/>
          </a:prstGeom>
        </p:spPr>
      </p:pic>
      <p:pic>
        <p:nvPicPr>
          <p:cNvPr id="15" name="Picture 14" descr="Image result for table">
            <a:extLst>
              <a:ext uri="{FF2B5EF4-FFF2-40B4-BE49-F238E27FC236}">
                <a16:creationId xmlns:a16="http://schemas.microsoft.com/office/drawing/2014/main" id="{AEFFECB2-6CE0-4FE8-BAD9-3A6E50D7772A}"/>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7877353" y="4870752"/>
            <a:ext cx="1250896" cy="1142371"/>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Left-Right 3">
            <a:extLst>
              <a:ext uri="{FF2B5EF4-FFF2-40B4-BE49-F238E27FC236}">
                <a16:creationId xmlns:a16="http://schemas.microsoft.com/office/drawing/2014/main" id="{8A641398-B6C9-4C2C-8D45-EA3FFE80658C}"/>
              </a:ext>
            </a:extLst>
          </p:cNvPr>
          <p:cNvSpPr/>
          <p:nvPr/>
        </p:nvSpPr>
        <p:spPr>
          <a:xfrm>
            <a:off x="5174557" y="3827247"/>
            <a:ext cx="692843" cy="452653"/>
          </a:xfrm>
          <a:prstGeom prst="leftRightArrow">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Rectangle 17"/>
          <p:cNvSpPr/>
          <p:nvPr/>
        </p:nvSpPr>
        <p:spPr>
          <a:xfrm>
            <a:off x="383136" y="512223"/>
            <a:ext cx="11802170" cy="523220"/>
          </a:xfrm>
          <a:prstGeom prst="rect">
            <a:avLst/>
          </a:prstGeom>
        </p:spPr>
        <p:txBody>
          <a:bodyPr wrap="square">
            <a:spAutoFit/>
          </a:bodyPr>
          <a:lstStyle/>
          <a:p>
            <a:r>
              <a:rPr lang="en-US" altLang="zh-CN" sz="2800" dirty="0">
                <a:solidFill>
                  <a:srgbClr val="000000"/>
                </a:solidFill>
              </a:rPr>
              <a:t>To learn </a:t>
            </a:r>
            <a:r>
              <a:rPr lang="en-US" sz="2800" dirty="0"/>
              <a:t>shape transforms from unpaired domains, the key</a:t>
            </a:r>
            <a:r>
              <a:rPr lang="en-US" sz="2800" dirty="0">
                <a:solidFill>
                  <a:srgbClr val="000000"/>
                </a:solidFill>
              </a:rPr>
              <a:t> challenge:</a:t>
            </a:r>
          </a:p>
        </p:txBody>
      </p:sp>
      <p:sp>
        <p:nvSpPr>
          <p:cNvPr id="19" name="Rectangle 18"/>
          <p:cNvSpPr/>
          <p:nvPr/>
        </p:nvSpPr>
        <p:spPr>
          <a:xfrm>
            <a:off x="608106" y="1159769"/>
            <a:ext cx="11802170" cy="523220"/>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000000"/>
                </a:solidFill>
              </a:rPr>
              <a:t>It is unknown </a:t>
            </a:r>
            <a:r>
              <a:rPr lang="en-US" sz="2800" dirty="0">
                <a:solidFill>
                  <a:srgbClr val="FF0000"/>
                </a:solidFill>
              </a:rPr>
              <a:t>what features are to be preserved/altered</a:t>
            </a:r>
          </a:p>
        </p:txBody>
      </p:sp>
    </p:spTree>
    <p:extLst>
      <p:ext uri="{BB962C8B-B14F-4D97-AF65-F5344CB8AC3E}">
        <p14:creationId xmlns:p14="http://schemas.microsoft.com/office/powerpoint/2010/main" val="3895358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9271" y="1317841"/>
            <a:ext cx="6079044" cy="1851872"/>
          </a:xfrm>
          <a:prstGeom prst="rect">
            <a:avLst/>
          </a:prstGeom>
        </p:spPr>
      </p:pic>
      <p:sp>
        <p:nvSpPr>
          <p:cNvPr id="5" name="Rectangle 4"/>
          <p:cNvSpPr/>
          <p:nvPr/>
        </p:nvSpPr>
        <p:spPr>
          <a:xfrm>
            <a:off x="389830" y="238525"/>
            <a:ext cx="11802170" cy="584775"/>
          </a:xfrm>
          <a:prstGeom prst="rect">
            <a:avLst/>
          </a:prstGeom>
        </p:spPr>
        <p:txBody>
          <a:bodyPr wrap="square">
            <a:spAutoFit/>
          </a:bodyPr>
          <a:lstStyle/>
          <a:p>
            <a:r>
              <a:rPr lang="en-US" sz="3200" dirty="0">
                <a:solidFill>
                  <a:srgbClr val="000000"/>
                </a:solidFill>
                <a:latin typeface="LinBiolinumT"/>
              </a:rPr>
              <a:t>Overview of our network architecture</a:t>
            </a:r>
            <a:endParaRPr lang="en-US" sz="3200" dirty="0"/>
          </a:p>
        </p:txBody>
      </p:sp>
      <p:sp>
        <p:nvSpPr>
          <p:cNvPr id="7" name="Rounded Rectangle 6"/>
          <p:cNvSpPr/>
          <p:nvPr/>
        </p:nvSpPr>
        <p:spPr>
          <a:xfrm>
            <a:off x="126999" y="3585633"/>
            <a:ext cx="11963401" cy="29591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dirty="0">
                <a:solidFill>
                  <a:srgbClr val="000000"/>
                </a:solidFill>
              </a:rPr>
              <a:t>Our network is designed with two novel features to overcome the challenge:</a:t>
            </a:r>
          </a:p>
          <a:p>
            <a:r>
              <a:rPr lang="en-US" dirty="0">
                <a:solidFill>
                  <a:srgbClr val="000000"/>
                </a:solidFill>
              </a:rPr>
              <a:t/>
            </a:r>
            <a:br>
              <a:rPr lang="en-US" dirty="0">
                <a:solidFill>
                  <a:srgbClr val="000000"/>
                </a:solidFill>
              </a:rPr>
            </a:br>
            <a:r>
              <a:rPr lang="en-US" dirty="0">
                <a:solidFill>
                  <a:srgbClr val="000000"/>
                </a:solidFill>
              </a:rPr>
              <a:t>• Our </a:t>
            </a:r>
            <a:r>
              <a:rPr lang="en-US" dirty="0" err="1">
                <a:solidFill>
                  <a:srgbClr val="000000"/>
                </a:solidFill>
              </a:rPr>
              <a:t>autoencoder</a:t>
            </a:r>
            <a:r>
              <a:rPr lang="en-US" dirty="0">
                <a:solidFill>
                  <a:srgbClr val="000000"/>
                </a:solidFill>
              </a:rPr>
              <a:t> is jointly trained by the two domains. It encodes shape features into a</a:t>
            </a:r>
            <a:r>
              <a:rPr lang="en-US" altLang="zh-CN" dirty="0">
                <a:solidFill>
                  <a:srgbClr val="000000"/>
                </a:solidFill>
              </a:rPr>
              <a:t>n</a:t>
            </a:r>
            <a:r>
              <a:rPr lang="en-US" dirty="0">
                <a:solidFill>
                  <a:srgbClr val="000000"/>
                </a:solidFill>
              </a:rPr>
              <a:t> </a:t>
            </a:r>
            <a:r>
              <a:rPr lang="en-US" dirty="0" err="1">
                <a:solidFill>
                  <a:srgbClr val="000000"/>
                </a:solidFill>
              </a:rPr>
              <a:t>overcomplete</a:t>
            </a:r>
            <a:r>
              <a:rPr lang="en-US" dirty="0">
                <a:solidFill>
                  <a:srgbClr val="000000"/>
                </a:solidFill>
              </a:rPr>
              <a:t> latent code. Our motivation is that an </a:t>
            </a:r>
            <a:r>
              <a:rPr lang="en-US" dirty="0" err="1">
                <a:solidFill>
                  <a:srgbClr val="000000"/>
                </a:solidFill>
              </a:rPr>
              <a:t>overcomplete</a:t>
            </a:r>
            <a:r>
              <a:rPr lang="en-US" dirty="0">
                <a:solidFill>
                  <a:srgbClr val="000000"/>
                </a:solidFill>
              </a:rPr>
              <a:t>  code for the shape transform would leave more degree-of-freedom to the translator network to facilitate an implicit disentangling of the preserved and altered shape features.</a:t>
            </a:r>
          </a:p>
          <a:p>
            <a:endParaRPr lang="en-US" dirty="0">
              <a:solidFill>
                <a:srgbClr val="000000"/>
              </a:solidFill>
            </a:endParaRPr>
          </a:p>
          <a:p>
            <a:r>
              <a:rPr lang="en-US" dirty="0">
                <a:solidFill>
                  <a:srgbClr val="000000"/>
                </a:solidFill>
              </a:rPr>
              <a:t>• In addition, our chair-to-table translator is not only trained to turn a chair code to a table code, but also trained to turn a table code to the same table code, as shown in Figure (b). Our motivation for the second translator loss, which we refer to as the feature preservation loss, is that it would help the translator preserve table features (in an input chair code) during chair-to-table translation.</a:t>
            </a:r>
            <a:endParaRPr lang="en-US" dirty="0"/>
          </a:p>
        </p:txBody>
      </p:sp>
      <p:pic>
        <p:nvPicPr>
          <p:cNvPr id="8" name="Picture 7"/>
          <p:cNvPicPr>
            <a:picLocks noChangeAspect="1"/>
          </p:cNvPicPr>
          <p:nvPr/>
        </p:nvPicPr>
        <p:blipFill>
          <a:blip r:embed="rId4"/>
          <a:stretch>
            <a:fillRect/>
          </a:stretch>
        </p:blipFill>
        <p:spPr>
          <a:xfrm>
            <a:off x="6043081" y="1310744"/>
            <a:ext cx="6182784" cy="1859159"/>
          </a:xfrm>
          <a:prstGeom prst="rect">
            <a:avLst/>
          </a:prstGeom>
        </p:spPr>
      </p:pic>
    </p:spTree>
    <p:extLst>
      <p:ext uri="{BB962C8B-B14F-4D97-AF65-F5344CB8AC3E}">
        <p14:creationId xmlns:p14="http://schemas.microsoft.com/office/powerpoint/2010/main" val="3323926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9830" y="238525"/>
            <a:ext cx="11802170" cy="584775"/>
          </a:xfrm>
          <a:prstGeom prst="rect">
            <a:avLst/>
          </a:prstGeom>
        </p:spPr>
        <p:txBody>
          <a:bodyPr wrap="square">
            <a:spAutoFit/>
          </a:bodyPr>
          <a:lstStyle/>
          <a:p>
            <a:r>
              <a:rPr lang="en-US" sz="3200" dirty="0"/>
              <a:t>Result:  Table ↔ Chair</a:t>
            </a:r>
          </a:p>
        </p:txBody>
      </p:sp>
      <p:pic>
        <p:nvPicPr>
          <p:cNvPr id="4" name="Picture 3">
            <a:extLst>
              <a:ext uri="{FF2B5EF4-FFF2-40B4-BE49-F238E27FC236}">
                <a16:creationId xmlns:a16="http://schemas.microsoft.com/office/drawing/2014/main" id="{C19E5798-11C3-4C14-A956-26A52E3AD75C}"/>
              </a:ext>
            </a:extLst>
          </p:cNvPr>
          <p:cNvPicPr>
            <a:picLocks noChangeAspect="1"/>
          </p:cNvPicPr>
          <p:nvPr/>
        </p:nvPicPr>
        <p:blipFill>
          <a:blip r:embed="rId2"/>
          <a:stretch>
            <a:fillRect/>
          </a:stretch>
        </p:blipFill>
        <p:spPr>
          <a:xfrm>
            <a:off x="3861497" y="1129587"/>
            <a:ext cx="1450036" cy="4868333"/>
          </a:xfrm>
          <a:prstGeom prst="rect">
            <a:avLst/>
          </a:prstGeom>
        </p:spPr>
      </p:pic>
      <p:pic>
        <p:nvPicPr>
          <p:cNvPr id="2" name="Picture 1">
            <a:extLst>
              <a:ext uri="{FF2B5EF4-FFF2-40B4-BE49-F238E27FC236}">
                <a16:creationId xmlns:a16="http://schemas.microsoft.com/office/drawing/2014/main" id="{803BEE77-B565-4ACC-86B9-91D67C0BE043}"/>
              </a:ext>
            </a:extLst>
          </p:cNvPr>
          <p:cNvPicPr>
            <a:picLocks noChangeAspect="1"/>
          </p:cNvPicPr>
          <p:nvPr/>
        </p:nvPicPr>
        <p:blipFill>
          <a:blip r:embed="rId3"/>
          <a:stretch>
            <a:fillRect/>
          </a:stretch>
        </p:blipFill>
        <p:spPr>
          <a:xfrm>
            <a:off x="1221361" y="1129587"/>
            <a:ext cx="2496199" cy="4868333"/>
          </a:xfrm>
          <a:prstGeom prst="rect">
            <a:avLst/>
          </a:prstGeom>
        </p:spPr>
      </p:pic>
      <p:pic>
        <p:nvPicPr>
          <p:cNvPr id="5" name="Picture 4">
            <a:extLst>
              <a:ext uri="{FF2B5EF4-FFF2-40B4-BE49-F238E27FC236}">
                <a16:creationId xmlns:a16="http://schemas.microsoft.com/office/drawing/2014/main" id="{526DCB56-3165-4618-8323-03FAB0B30301}"/>
              </a:ext>
            </a:extLst>
          </p:cNvPr>
          <p:cNvPicPr>
            <a:picLocks noChangeAspect="1"/>
          </p:cNvPicPr>
          <p:nvPr/>
        </p:nvPicPr>
        <p:blipFill>
          <a:blip r:embed="rId4"/>
          <a:stretch>
            <a:fillRect/>
          </a:stretch>
        </p:blipFill>
        <p:spPr>
          <a:xfrm>
            <a:off x="6582630" y="1231187"/>
            <a:ext cx="2605891" cy="4767777"/>
          </a:xfrm>
          <a:prstGeom prst="rect">
            <a:avLst/>
          </a:prstGeom>
        </p:spPr>
      </p:pic>
      <p:pic>
        <p:nvPicPr>
          <p:cNvPr id="8" name="Picture 7">
            <a:extLst>
              <a:ext uri="{FF2B5EF4-FFF2-40B4-BE49-F238E27FC236}">
                <a16:creationId xmlns:a16="http://schemas.microsoft.com/office/drawing/2014/main" id="{204C250F-3B3D-4C3E-A27F-5322C8353753}"/>
              </a:ext>
            </a:extLst>
          </p:cNvPr>
          <p:cNvPicPr>
            <a:picLocks noChangeAspect="1"/>
          </p:cNvPicPr>
          <p:nvPr/>
        </p:nvPicPr>
        <p:blipFill>
          <a:blip r:embed="rId5"/>
          <a:stretch>
            <a:fillRect/>
          </a:stretch>
        </p:blipFill>
        <p:spPr>
          <a:xfrm>
            <a:off x="9328150" y="1180619"/>
            <a:ext cx="1409034" cy="4817301"/>
          </a:xfrm>
          <a:prstGeom prst="rect">
            <a:avLst/>
          </a:prstGeom>
        </p:spPr>
      </p:pic>
      <p:sp>
        <p:nvSpPr>
          <p:cNvPr id="9" name="Rectangle 8">
            <a:extLst>
              <a:ext uri="{FF2B5EF4-FFF2-40B4-BE49-F238E27FC236}">
                <a16:creationId xmlns:a16="http://schemas.microsoft.com/office/drawing/2014/main" id="{5B6CB04E-544E-456B-98DC-CA406DCD6600}"/>
              </a:ext>
            </a:extLst>
          </p:cNvPr>
          <p:cNvSpPr/>
          <p:nvPr/>
        </p:nvSpPr>
        <p:spPr>
          <a:xfrm>
            <a:off x="1191441" y="6093310"/>
            <a:ext cx="4414157" cy="369332"/>
          </a:xfrm>
          <a:prstGeom prst="rect">
            <a:avLst/>
          </a:prstGeom>
        </p:spPr>
        <p:txBody>
          <a:bodyPr wrap="none">
            <a:spAutoFit/>
          </a:bodyPr>
          <a:lstStyle/>
          <a:p>
            <a:r>
              <a:rPr lang="en-US" dirty="0"/>
              <a:t>input table     output chair   retrieved shape</a:t>
            </a:r>
          </a:p>
        </p:txBody>
      </p:sp>
      <p:sp>
        <p:nvSpPr>
          <p:cNvPr id="12" name="Rectangle 11">
            <a:extLst>
              <a:ext uri="{FF2B5EF4-FFF2-40B4-BE49-F238E27FC236}">
                <a16:creationId xmlns:a16="http://schemas.microsoft.com/office/drawing/2014/main" id="{F577593D-7221-458E-94AC-0A2A8F29F9D1}"/>
              </a:ext>
            </a:extLst>
          </p:cNvPr>
          <p:cNvSpPr/>
          <p:nvPr/>
        </p:nvSpPr>
        <p:spPr>
          <a:xfrm>
            <a:off x="6582630" y="6093310"/>
            <a:ext cx="4361259" cy="369332"/>
          </a:xfrm>
          <a:prstGeom prst="rect">
            <a:avLst/>
          </a:prstGeom>
        </p:spPr>
        <p:txBody>
          <a:bodyPr wrap="none">
            <a:spAutoFit/>
          </a:bodyPr>
          <a:lstStyle/>
          <a:p>
            <a:r>
              <a:rPr lang="en-US" dirty="0"/>
              <a:t>input chair    output table     retrieved shape</a:t>
            </a:r>
          </a:p>
        </p:txBody>
      </p:sp>
      <p:sp>
        <p:nvSpPr>
          <p:cNvPr id="13" name="Rounded Rectangle 14">
            <a:extLst>
              <a:ext uri="{FF2B5EF4-FFF2-40B4-BE49-F238E27FC236}">
                <a16:creationId xmlns:a16="http://schemas.microsoft.com/office/drawing/2014/main" id="{DF176F2E-5BCA-47ED-AE59-BB708CCF407D}"/>
              </a:ext>
            </a:extLst>
          </p:cNvPr>
          <p:cNvSpPr/>
          <p:nvPr/>
        </p:nvSpPr>
        <p:spPr>
          <a:xfrm>
            <a:off x="1191441" y="1129587"/>
            <a:ext cx="2526119" cy="4963723"/>
          </a:xfrm>
          <a:prstGeom prst="roundRect">
            <a:avLst/>
          </a:pr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4">
            <a:extLst>
              <a:ext uri="{FF2B5EF4-FFF2-40B4-BE49-F238E27FC236}">
                <a16:creationId xmlns:a16="http://schemas.microsoft.com/office/drawing/2014/main" id="{41AB3968-D0F9-4990-9CE3-3F073BDF97BF}"/>
              </a:ext>
            </a:extLst>
          </p:cNvPr>
          <p:cNvSpPr/>
          <p:nvPr/>
        </p:nvSpPr>
        <p:spPr>
          <a:xfrm>
            <a:off x="6614892" y="1129587"/>
            <a:ext cx="2569321" cy="4963723"/>
          </a:xfrm>
          <a:prstGeom prst="roundRect">
            <a:avLst/>
          </a:pr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4933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077330" y="1558484"/>
            <a:ext cx="963317" cy="2130526"/>
          </a:xfrm>
          <a:prstGeom prst="rect">
            <a:avLst/>
          </a:prstGeom>
        </p:spPr>
      </p:pic>
      <p:pic>
        <p:nvPicPr>
          <p:cNvPr id="9" name="Picture 8"/>
          <p:cNvPicPr>
            <a:picLocks noChangeAspect="1"/>
          </p:cNvPicPr>
          <p:nvPr/>
        </p:nvPicPr>
        <p:blipFill>
          <a:blip r:embed="rId4"/>
          <a:stretch>
            <a:fillRect/>
          </a:stretch>
        </p:blipFill>
        <p:spPr>
          <a:xfrm>
            <a:off x="2270852" y="1529293"/>
            <a:ext cx="1020939" cy="2139391"/>
          </a:xfrm>
          <a:prstGeom prst="rect">
            <a:avLst/>
          </a:prstGeom>
        </p:spPr>
      </p:pic>
      <p:pic>
        <p:nvPicPr>
          <p:cNvPr id="11" name="Picture 10"/>
          <p:cNvPicPr>
            <a:picLocks noChangeAspect="1"/>
          </p:cNvPicPr>
          <p:nvPr/>
        </p:nvPicPr>
        <p:blipFill>
          <a:blip r:embed="rId5"/>
          <a:stretch>
            <a:fillRect/>
          </a:stretch>
        </p:blipFill>
        <p:spPr>
          <a:xfrm>
            <a:off x="3997791" y="1941345"/>
            <a:ext cx="4754090" cy="1852044"/>
          </a:xfrm>
          <a:prstGeom prst="rect">
            <a:avLst/>
          </a:prstGeom>
        </p:spPr>
      </p:pic>
      <p:sp>
        <p:nvSpPr>
          <p:cNvPr id="7" name="Rounded Rectangle 6"/>
          <p:cNvSpPr/>
          <p:nvPr/>
        </p:nvSpPr>
        <p:spPr>
          <a:xfrm>
            <a:off x="3903214" y="4211295"/>
            <a:ext cx="7598975" cy="243579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sz="2000" dirty="0"/>
              <a:t>Depending on the input (unpaired) domains, our network LOGAN can learn both:</a:t>
            </a:r>
            <a:br>
              <a:rPr lang="en-US" sz="2000" dirty="0"/>
            </a:br>
            <a:endParaRPr lang="en-US" sz="2000" dirty="0"/>
          </a:p>
          <a:p>
            <a:pPr marL="342900" indent="-342900">
              <a:buFont typeface="Arial" panose="020B0604020202020204" pitchFamily="34" charset="0"/>
              <a:buChar char="•"/>
            </a:pPr>
            <a:r>
              <a:rPr lang="en-US" sz="2000" dirty="0"/>
              <a:t>Content Transfer (G ↔ R ),    and</a:t>
            </a:r>
          </a:p>
          <a:p>
            <a:pPr marL="342900" indent="-342900">
              <a:buFont typeface="Arial" panose="020B0604020202020204" pitchFamily="34" charset="0"/>
              <a:buChar char="•"/>
            </a:pPr>
            <a:r>
              <a:rPr lang="en-US" sz="2000" dirty="0"/>
              <a:t>Style Transfer (thick ↔ thin ),      </a:t>
            </a:r>
          </a:p>
          <a:p>
            <a:r>
              <a:rPr lang="en-US" sz="2000" dirty="0"/>
              <a:t/>
            </a:r>
            <a:br>
              <a:rPr lang="en-US" sz="2000" dirty="0"/>
            </a:br>
            <a:r>
              <a:rPr lang="en-US" sz="2000" dirty="0"/>
              <a:t>without any change to the network architecture. </a:t>
            </a:r>
          </a:p>
        </p:txBody>
      </p:sp>
      <p:sp>
        <p:nvSpPr>
          <p:cNvPr id="10" name="Rectangle 9"/>
          <p:cNvSpPr/>
          <p:nvPr/>
        </p:nvSpPr>
        <p:spPr>
          <a:xfrm>
            <a:off x="389830" y="238525"/>
            <a:ext cx="11802170" cy="1077218"/>
          </a:xfrm>
          <a:prstGeom prst="rect">
            <a:avLst/>
          </a:prstGeom>
        </p:spPr>
        <p:txBody>
          <a:bodyPr wrap="square">
            <a:spAutoFit/>
          </a:bodyPr>
          <a:lstStyle/>
          <a:p>
            <a:r>
              <a:rPr lang="en-US" sz="3200" dirty="0"/>
              <a:t>Either content transfer or style transfer, depending on the training domains.</a:t>
            </a:r>
          </a:p>
        </p:txBody>
      </p:sp>
      <p:sp>
        <p:nvSpPr>
          <p:cNvPr id="12" name="Rounded Rectangle 11"/>
          <p:cNvSpPr/>
          <p:nvPr/>
        </p:nvSpPr>
        <p:spPr>
          <a:xfrm>
            <a:off x="869648" y="1428272"/>
            <a:ext cx="2570473" cy="2497462"/>
          </a:xfrm>
          <a:prstGeom prst="roundRect">
            <a:avLst/>
          </a:pr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6"/>
          <a:stretch>
            <a:fillRect/>
          </a:stretch>
        </p:blipFill>
        <p:spPr>
          <a:xfrm>
            <a:off x="1119318" y="4184008"/>
            <a:ext cx="970780" cy="2120895"/>
          </a:xfrm>
          <a:prstGeom prst="rect">
            <a:avLst/>
          </a:prstGeom>
        </p:spPr>
      </p:pic>
      <p:pic>
        <p:nvPicPr>
          <p:cNvPr id="14" name="Picture 13"/>
          <p:cNvPicPr>
            <a:picLocks noChangeAspect="1"/>
          </p:cNvPicPr>
          <p:nvPr/>
        </p:nvPicPr>
        <p:blipFill>
          <a:blip r:embed="rId7"/>
          <a:stretch>
            <a:fillRect/>
          </a:stretch>
        </p:blipFill>
        <p:spPr>
          <a:xfrm>
            <a:off x="2218917" y="4211295"/>
            <a:ext cx="950030" cy="2106073"/>
          </a:xfrm>
          <a:prstGeom prst="rect">
            <a:avLst/>
          </a:prstGeom>
        </p:spPr>
      </p:pic>
      <p:sp>
        <p:nvSpPr>
          <p:cNvPr id="15" name="Rounded Rectangle 14"/>
          <p:cNvSpPr/>
          <p:nvPr/>
        </p:nvSpPr>
        <p:spPr>
          <a:xfrm>
            <a:off x="873010" y="4121329"/>
            <a:ext cx="2570473" cy="2538228"/>
          </a:xfrm>
          <a:prstGeom prst="roundRect">
            <a:avLst/>
          </a:pr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A02A663-D907-43D7-8704-7F34C8603086}"/>
              </a:ext>
            </a:extLst>
          </p:cNvPr>
          <p:cNvSpPr/>
          <p:nvPr/>
        </p:nvSpPr>
        <p:spPr>
          <a:xfrm>
            <a:off x="959636" y="6271035"/>
            <a:ext cx="1266693" cy="338554"/>
          </a:xfrm>
          <a:prstGeom prst="rect">
            <a:avLst/>
          </a:prstGeom>
        </p:spPr>
        <p:txBody>
          <a:bodyPr wrap="none">
            <a:spAutoFit/>
          </a:bodyPr>
          <a:lstStyle/>
          <a:p>
            <a:r>
              <a:rPr lang="en-US" sz="1600" dirty="0"/>
              <a:t>thick → thin </a:t>
            </a:r>
          </a:p>
        </p:txBody>
      </p:sp>
      <p:sp>
        <p:nvSpPr>
          <p:cNvPr id="21" name="Rectangle 20">
            <a:extLst>
              <a:ext uri="{FF2B5EF4-FFF2-40B4-BE49-F238E27FC236}">
                <a16:creationId xmlns:a16="http://schemas.microsoft.com/office/drawing/2014/main" id="{CD296F7F-2537-49CC-A36E-FCCFBFD70088}"/>
              </a:ext>
            </a:extLst>
          </p:cNvPr>
          <p:cNvSpPr/>
          <p:nvPr/>
        </p:nvSpPr>
        <p:spPr>
          <a:xfrm>
            <a:off x="2219915" y="6271035"/>
            <a:ext cx="1220206" cy="338554"/>
          </a:xfrm>
          <a:prstGeom prst="rect">
            <a:avLst/>
          </a:prstGeom>
        </p:spPr>
        <p:txBody>
          <a:bodyPr wrap="none">
            <a:spAutoFit/>
          </a:bodyPr>
          <a:lstStyle/>
          <a:p>
            <a:r>
              <a:rPr lang="en-US" sz="1600" dirty="0"/>
              <a:t>thin → thick</a:t>
            </a:r>
          </a:p>
        </p:txBody>
      </p:sp>
      <p:sp>
        <p:nvSpPr>
          <p:cNvPr id="22" name="Rectangle 21">
            <a:extLst>
              <a:ext uri="{FF2B5EF4-FFF2-40B4-BE49-F238E27FC236}">
                <a16:creationId xmlns:a16="http://schemas.microsoft.com/office/drawing/2014/main" id="{F955176C-04E2-4CAD-BDAF-07B42091CEDF}"/>
              </a:ext>
            </a:extLst>
          </p:cNvPr>
          <p:cNvSpPr/>
          <p:nvPr/>
        </p:nvSpPr>
        <p:spPr>
          <a:xfrm>
            <a:off x="1262297" y="3604587"/>
            <a:ext cx="756938" cy="338554"/>
          </a:xfrm>
          <a:prstGeom prst="rect">
            <a:avLst/>
          </a:prstGeom>
        </p:spPr>
        <p:txBody>
          <a:bodyPr wrap="none">
            <a:spAutoFit/>
          </a:bodyPr>
          <a:lstStyle/>
          <a:p>
            <a:r>
              <a:rPr lang="en-US" sz="1600" dirty="0"/>
              <a:t>G → R </a:t>
            </a:r>
          </a:p>
        </p:txBody>
      </p:sp>
      <p:sp>
        <p:nvSpPr>
          <p:cNvPr id="23" name="Rectangle 22">
            <a:extLst>
              <a:ext uri="{FF2B5EF4-FFF2-40B4-BE49-F238E27FC236}">
                <a16:creationId xmlns:a16="http://schemas.microsoft.com/office/drawing/2014/main" id="{E7B477BA-C043-4B07-A4C9-6CAEAEBCCE8F}"/>
              </a:ext>
            </a:extLst>
          </p:cNvPr>
          <p:cNvSpPr/>
          <p:nvPr/>
        </p:nvSpPr>
        <p:spPr>
          <a:xfrm>
            <a:off x="2398964" y="3604587"/>
            <a:ext cx="710451" cy="338554"/>
          </a:xfrm>
          <a:prstGeom prst="rect">
            <a:avLst/>
          </a:prstGeom>
        </p:spPr>
        <p:txBody>
          <a:bodyPr wrap="none">
            <a:spAutoFit/>
          </a:bodyPr>
          <a:lstStyle/>
          <a:p>
            <a:r>
              <a:rPr lang="en-US" sz="1600" dirty="0"/>
              <a:t>R → G</a:t>
            </a:r>
          </a:p>
        </p:txBody>
      </p:sp>
    </p:spTree>
    <p:extLst>
      <p:ext uri="{BB962C8B-B14F-4D97-AF65-F5344CB8AC3E}">
        <p14:creationId xmlns:p14="http://schemas.microsoft.com/office/powerpoint/2010/main" val="2869470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7865" y="3028642"/>
            <a:ext cx="4550565" cy="3689382"/>
          </a:xfrm>
          <a:prstGeom prst="rect">
            <a:avLst/>
          </a:prstGeom>
        </p:spPr>
      </p:pic>
      <p:sp>
        <p:nvSpPr>
          <p:cNvPr id="3" name="Rounded Rectangle 2"/>
          <p:cNvSpPr/>
          <p:nvPr/>
        </p:nvSpPr>
        <p:spPr>
          <a:xfrm>
            <a:off x="5816136" y="3222950"/>
            <a:ext cx="5609052" cy="329638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dirty="0"/>
              <a:t>We compare our results to P2P-NET, as well as results of different network configurations.</a:t>
            </a:r>
          </a:p>
          <a:p>
            <a:endParaRPr lang="en-US" dirty="0"/>
          </a:p>
          <a:p>
            <a:r>
              <a:rPr lang="en-US" dirty="0"/>
              <a:t>Note that these shape transforms, e.g., cross-sectional profiles to shape surfaces, are of a completely different nature compared to table-chair translations. </a:t>
            </a:r>
          </a:p>
          <a:p>
            <a:endParaRPr lang="en-US" dirty="0"/>
          </a:p>
          <a:p>
            <a:r>
              <a:rPr lang="en-US" dirty="0"/>
              <a:t>Our network is able to produce satisfactory results, as shown in column (b), which are visually comparable to results obtained by P2P-NET, a supervised method</a:t>
            </a:r>
          </a:p>
        </p:txBody>
      </p:sp>
      <p:sp>
        <p:nvSpPr>
          <p:cNvPr id="5" name="Rectangle 4"/>
          <p:cNvSpPr/>
          <p:nvPr/>
        </p:nvSpPr>
        <p:spPr>
          <a:xfrm>
            <a:off x="389830" y="238525"/>
            <a:ext cx="11802170" cy="584775"/>
          </a:xfrm>
          <a:prstGeom prst="rect">
            <a:avLst/>
          </a:prstGeom>
        </p:spPr>
        <p:txBody>
          <a:bodyPr wrap="square">
            <a:spAutoFit/>
          </a:bodyPr>
          <a:lstStyle/>
          <a:p>
            <a:r>
              <a:rPr lang="en-US" sz="3200" dirty="0">
                <a:solidFill>
                  <a:srgbClr val="000000"/>
                </a:solidFill>
                <a:latin typeface="LinBiolinumT"/>
              </a:rPr>
              <a:t>Ablation study on datasets of P2P-NET</a:t>
            </a:r>
            <a:endParaRPr lang="en-US" sz="3200" dirty="0"/>
          </a:p>
        </p:txBody>
      </p:sp>
      <p:pic>
        <p:nvPicPr>
          <p:cNvPr id="2" name="Picture 1"/>
          <p:cNvPicPr>
            <a:picLocks noChangeAspect="1"/>
          </p:cNvPicPr>
          <p:nvPr/>
        </p:nvPicPr>
        <p:blipFill>
          <a:blip r:embed="rId3"/>
          <a:stretch>
            <a:fillRect/>
          </a:stretch>
        </p:blipFill>
        <p:spPr>
          <a:xfrm>
            <a:off x="867115" y="969044"/>
            <a:ext cx="10124935" cy="1958473"/>
          </a:xfrm>
          <a:prstGeom prst="rect">
            <a:avLst/>
          </a:prstGeom>
        </p:spPr>
      </p:pic>
      <p:pic>
        <p:nvPicPr>
          <p:cNvPr id="6" name="Picture 5">
            <a:extLst>
              <a:ext uri="{FF2B5EF4-FFF2-40B4-BE49-F238E27FC236}">
                <a16:creationId xmlns:a16="http://schemas.microsoft.com/office/drawing/2014/main" id="{8F52BD50-AD90-4E3E-8B12-093DC2A45841}"/>
              </a:ext>
            </a:extLst>
          </p:cNvPr>
          <p:cNvPicPr>
            <a:picLocks noChangeAspect="1"/>
          </p:cNvPicPr>
          <p:nvPr/>
        </p:nvPicPr>
        <p:blipFill>
          <a:blip r:embed="rId4"/>
          <a:stretch>
            <a:fillRect/>
          </a:stretch>
        </p:blipFill>
        <p:spPr>
          <a:xfrm>
            <a:off x="4475164" y="6551208"/>
            <a:ext cx="206905" cy="197585"/>
          </a:xfrm>
          <a:prstGeom prst="rect">
            <a:avLst/>
          </a:prstGeom>
        </p:spPr>
      </p:pic>
    </p:spTree>
    <p:extLst>
      <p:ext uri="{BB962C8B-B14F-4D97-AF65-F5344CB8AC3E}">
        <p14:creationId xmlns:p14="http://schemas.microsoft.com/office/powerpoint/2010/main" val="2599200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92867" y="1110612"/>
            <a:ext cx="5789158" cy="4092569"/>
          </a:xfrm>
          <a:prstGeom prst="rect">
            <a:avLst/>
          </a:prstGeom>
        </p:spPr>
      </p:pic>
      <p:sp>
        <p:nvSpPr>
          <p:cNvPr id="3" name="Rounded Rectangle 2"/>
          <p:cNvSpPr/>
          <p:nvPr/>
        </p:nvSpPr>
        <p:spPr>
          <a:xfrm>
            <a:off x="181569" y="5538766"/>
            <a:ext cx="11542002" cy="118929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dirty="0"/>
              <a:t>We visualize the common latent spaces constructed by our autoencoder and two baselines by jointly embedding the chair and table latent codes. We can observe that, compared to the two baselines, our default autoencoder brings the chairs and tables closer together in the latent space since it is able to better discover their common features. </a:t>
            </a:r>
          </a:p>
        </p:txBody>
      </p:sp>
      <p:sp>
        <p:nvSpPr>
          <p:cNvPr id="5" name="Rectangle 4"/>
          <p:cNvSpPr/>
          <p:nvPr/>
        </p:nvSpPr>
        <p:spPr>
          <a:xfrm>
            <a:off x="389830" y="238525"/>
            <a:ext cx="11802170" cy="584775"/>
          </a:xfrm>
          <a:prstGeom prst="rect">
            <a:avLst/>
          </a:prstGeom>
        </p:spPr>
        <p:txBody>
          <a:bodyPr wrap="square">
            <a:spAutoFit/>
          </a:bodyPr>
          <a:lstStyle/>
          <a:p>
            <a:r>
              <a:rPr lang="en-US" sz="3200" dirty="0">
                <a:solidFill>
                  <a:srgbClr val="000000"/>
                </a:solidFill>
                <a:latin typeface="LinBiolinumT"/>
              </a:rPr>
              <a:t>Visualization 1.   J</a:t>
            </a:r>
            <a:r>
              <a:rPr lang="en-US" sz="3200" dirty="0"/>
              <a:t>oint embeddings of table and chair latent codes</a:t>
            </a:r>
          </a:p>
        </p:txBody>
      </p:sp>
      <p:sp>
        <p:nvSpPr>
          <p:cNvPr id="6" name="Rounded Rectangle 2">
            <a:extLst>
              <a:ext uri="{FF2B5EF4-FFF2-40B4-BE49-F238E27FC236}">
                <a16:creationId xmlns:a16="http://schemas.microsoft.com/office/drawing/2014/main" id="{84863212-6C2E-47FC-8407-88A7E30557C9}"/>
              </a:ext>
            </a:extLst>
          </p:cNvPr>
          <p:cNvSpPr/>
          <p:nvPr/>
        </p:nvSpPr>
        <p:spPr>
          <a:xfrm>
            <a:off x="1273688" y="1654819"/>
            <a:ext cx="2836299" cy="73423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r"/>
            <a:r>
              <a:rPr lang="en-US" dirty="0">
                <a:solidFill>
                  <a:srgbClr val="FF0000"/>
                </a:solidFill>
              </a:rPr>
              <a:t>red</a:t>
            </a:r>
            <a:r>
              <a:rPr lang="en-US" dirty="0"/>
              <a:t> = original chair code ;</a:t>
            </a:r>
          </a:p>
          <a:p>
            <a:pPr algn="r"/>
            <a:r>
              <a:rPr lang="en-US" dirty="0">
                <a:solidFill>
                  <a:srgbClr val="0E0EFF"/>
                </a:solidFill>
              </a:rPr>
              <a:t>blue</a:t>
            </a:r>
            <a:r>
              <a:rPr lang="en-US" dirty="0"/>
              <a:t> = original table code  </a:t>
            </a:r>
          </a:p>
        </p:txBody>
      </p:sp>
      <p:sp>
        <p:nvSpPr>
          <p:cNvPr id="7" name="Rounded Rectangle 2">
            <a:extLst>
              <a:ext uri="{FF2B5EF4-FFF2-40B4-BE49-F238E27FC236}">
                <a16:creationId xmlns:a16="http://schemas.microsoft.com/office/drawing/2014/main" id="{D0532E4A-209E-47D7-92D6-DA7E832BADB5}"/>
              </a:ext>
            </a:extLst>
          </p:cNvPr>
          <p:cNvSpPr/>
          <p:nvPr/>
        </p:nvSpPr>
        <p:spPr>
          <a:xfrm>
            <a:off x="181569" y="3596792"/>
            <a:ext cx="3928418" cy="73423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dirty="0">
                <a:solidFill>
                  <a:srgbClr val="FF12FF"/>
                </a:solidFill>
              </a:rPr>
              <a:t>magenta</a:t>
            </a:r>
            <a:r>
              <a:rPr lang="en-US" dirty="0"/>
              <a:t> = chair code after translation; </a:t>
            </a:r>
            <a:r>
              <a:rPr lang="en-US" dirty="0">
                <a:solidFill>
                  <a:srgbClr val="0E0EFF"/>
                </a:solidFill>
              </a:rPr>
              <a:t>blue</a:t>
            </a:r>
            <a:r>
              <a:rPr lang="en-US" dirty="0"/>
              <a:t> = original table code</a:t>
            </a:r>
          </a:p>
        </p:txBody>
      </p:sp>
    </p:spTree>
    <p:extLst>
      <p:ext uri="{BB962C8B-B14F-4D97-AF65-F5344CB8AC3E}">
        <p14:creationId xmlns:p14="http://schemas.microsoft.com/office/powerpoint/2010/main" val="1520526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9830" y="238525"/>
            <a:ext cx="11802170" cy="584775"/>
          </a:xfrm>
          <a:prstGeom prst="rect">
            <a:avLst/>
          </a:prstGeom>
        </p:spPr>
        <p:txBody>
          <a:bodyPr wrap="square">
            <a:spAutoFit/>
          </a:bodyPr>
          <a:lstStyle/>
          <a:p>
            <a:r>
              <a:rPr lang="en-US" sz="3200" dirty="0">
                <a:solidFill>
                  <a:srgbClr val="000000"/>
                </a:solidFill>
                <a:latin typeface="LinBiolinumT"/>
              </a:rPr>
              <a:t>Visualization 2. </a:t>
            </a:r>
            <a:r>
              <a:rPr lang="en-US" sz="3200" dirty="0" smtClean="0">
                <a:solidFill>
                  <a:srgbClr val="000000"/>
                </a:solidFill>
                <a:latin typeface="LinBiolinumT"/>
              </a:rPr>
              <a:t> </a:t>
            </a:r>
            <a:r>
              <a:rPr lang="en-US" sz="3200" dirty="0" smtClean="0"/>
              <a:t>L</a:t>
            </a:r>
            <a:r>
              <a:rPr lang="en-US" sz="3200" dirty="0" smtClean="0"/>
              <a:t>atent </a:t>
            </a:r>
            <a:r>
              <a:rPr lang="en-US" sz="3200"/>
              <a:t>code </a:t>
            </a:r>
            <a:r>
              <a:rPr lang="en-US" sz="3200" smtClean="0"/>
              <a:t>preservation/alteration</a:t>
            </a:r>
            <a:endParaRPr lang="en-US" sz="3200" dirty="0"/>
          </a:p>
        </p:txBody>
      </p:sp>
      <p:sp>
        <p:nvSpPr>
          <p:cNvPr id="4" name="Rounded Rectangle 3"/>
          <p:cNvSpPr/>
          <p:nvPr/>
        </p:nvSpPr>
        <p:spPr>
          <a:xfrm>
            <a:off x="380205" y="3914317"/>
            <a:ext cx="11460748" cy="270515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dirty="0"/>
              <a:t>Visualizing “disentanglement” in latent code preservation (blue color) and alteration (orange color) during translation, where each bar represents one dimension of the latent code.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FF8000"/>
                </a:solidFill>
              </a:rPr>
              <a:t>Orange bars: </a:t>
            </a:r>
            <a:r>
              <a:rPr lang="en-US" dirty="0"/>
              <a:t>top 64 latent code dimensions with the largest average changes. </a:t>
            </a:r>
          </a:p>
          <a:p>
            <a:pPr marL="285750" indent="-285750">
              <a:buFont typeface="Arial" panose="020B0604020202020204" pitchFamily="34" charset="0"/>
              <a:buChar char="•"/>
            </a:pPr>
            <a:r>
              <a:rPr lang="en-US" dirty="0">
                <a:solidFill>
                  <a:srgbClr val="0173BA"/>
                </a:solidFill>
              </a:rPr>
              <a:t>Blue bars: </a:t>
            </a:r>
            <a:r>
              <a:rPr lang="en-US" dirty="0"/>
              <a:t>dimensions with smallest code changes. </a:t>
            </a:r>
          </a:p>
          <a:p>
            <a:pPr marL="285750" indent="-285750">
              <a:buFont typeface="Arial" panose="020B0604020202020204" pitchFamily="34" charset="0"/>
              <a:buChar char="•"/>
            </a:pPr>
            <a:endParaRPr lang="en-US" dirty="0"/>
          </a:p>
          <a:p>
            <a:r>
              <a:rPr lang="en-US" dirty="0"/>
              <a:t>We can observe that our network automatically learns the right features to preserve (e.g., more global or coarser-scale features for </a:t>
            </a:r>
            <a:r>
              <a:rPr lang="en-US" dirty="0" err="1"/>
              <a:t>skeleton→surface</a:t>
            </a:r>
            <a:r>
              <a:rPr lang="en-US" dirty="0"/>
              <a:t> and more local features for G→R ), solely based on the input domain pairs. For the </a:t>
            </a:r>
            <a:r>
              <a:rPr lang="en-US" dirty="0" err="1"/>
              <a:t>chair→table</a:t>
            </a:r>
            <a:r>
              <a:rPr lang="en-US" dirty="0"/>
              <a:t> translation, coarse- and fine-level level features are both impacted. </a:t>
            </a:r>
          </a:p>
        </p:txBody>
      </p:sp>
      <p:pic>
        <p:nvPicPr>
          <p:cNvPr id="2" name="Picture 1">
            <a:extLst>
              <a:ext uri="{FF2B5EF4-FFF2-40B4-BE49-F238E27FC236}">
                <a16:creationId xmlns:a16="http://schemas.microsoft.com/office/drawing/2014/main" id="{3282CA97-5C78-4325-A062-B9E107C42C9A}"/>
              </a:ext>
            </a:extLst>
          </p:cNvPr>
          <p:cNvPicPr>
            <a:picLocks noChangeAspect="1"/>
          </p:cNvPicPr>
          <p:nvPr/>
        </p:nvPicPr>
        <p:blipFill>
          <a:blip r:embed="rId2"/>
          <a:stretch>
            <a:fillRect/>
          </a:stretch>
        </p:blipFill>
        <p:spPr>
          <a:xfrm>
            <a:off x="389830" y="1231162"/>
            <a:ext cx="9259503" cy="2447650"/>
          </a:xfrm>
          <a:prstGeom prst="rect">
            <a:avLst/>
          </a:prstGeom>
        </p:spPr>
      </p:pic>
    </p:spTree>
    <p:extLst>
      <p:ext uri="{BB962C8B-B14F-4D97-AF65-F5344CB8AC3E}">
        <p14:creationId xmlns:p14="http://schemas.microsoft.com/office/powerpoint/2010/main" val="1478858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720</TotalTime>
  <Words>445</Words>
  <Application>Microsoft Office PowerPoint</Application>
  <PresentationFormat>Widescreen</PresentationFormat>
  <Paragraphs>43</Paragraphs>
  <Slides>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等线</vt:lpstr>
      <vt:lpstr>LinBiolinumT</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Kangxue Yin</dc:creator>
  <cp:lastModifiedBy>Kangxue Yin</cp:lastModifiedBy>
  <cp:revision>100</cp:revision>
  <dcterms:created xsi:type="dcterms:W3CDTF">2019-04-08T00:43:20Z</dcterms:created>
  <dcterms:modified xsi:type="dcterms:W3CDTF">2019-04-15T05:20:44Z</dcterms:modified>
</cp:coreProperties>
</file>